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22"/>
  </p:notesMasterIdLst>
  <p:handoutMasterIdLst>
    <p:handoutMasterId r:id="rId23"/>
  </p:handoutMasterIdLst>
  <p:sldIdLst>
    <p:sldId id="267" r:id="rId4"/>
    <p:sldId id="268" r:id="rId5"/>
    <p:sldId id="269" r:id="rId6"/>
    <p:sldId id="271" r:id="rId7"/>
    <p:sldId id="272" r:id="rId8"/>
    <p:sldId id="273" r:id="rId9"/>
    <p:sldId id="274" r:id="rId10"/>
    <p:sldId id="275" r:id="rId11"/>
    <p:sldId id="283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669900"/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0" autoAdjust="0"/>
    <p:restoredTop sz="95887" autoAdjust="0"/>
  </p:normalViewPr>
  <p:slideViewPr>
    <p:cSldViewPr snapToGrid="0">
      <p:cViewPr varScale="1">
        <p:scale>
          <a:sx n="82" d="100"/>
          <a:sy n="82" d="100"/>
        </p:scale>
        <p:origin x="754" y="62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00B67B8-32DB-CD81-11C1-7C2BA60268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B7C31C-7595-076D-02FF-E45311D7AB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07227-31C8-477F-A39D-B1EB9ED6F79A}" type="datetimeFigureOut">
              <a:rPr lang="zh-CN" altLang="en-US" smtClean="0"/>
              <a:t>2022/8/11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242C23-648F-937B-F734-037837DB8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3A674B-97F7-0A1B-CCCD-5626A0F9DC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92D66-B42F-44A4-9C6C-AE8FD27B1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93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6184A850-A73A-C74C-B2BA-41DFA11A36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1" b="20781"/>
          <a:stretch/>
        </p:blipFill>
        <p:spPr>
          <a:xfrm>
            <a:off x="0" y="1771495"/>
            <a:ext cx="12191999" cy="44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7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0" y="1771495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11.08.2022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11.08.2022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11.08.2022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11.08.2022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9F242-D790-4DFA-B18A-5FD46952E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FC1F42B-1AB7-43E0-B12C-6C4E8CFDD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13BD71A-31C9-40AD-95EA-C0E510378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CA68E77-8D0B-44BA-AA47-0A2D1AC0F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11.08.2022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E84E2AC-7CF1-4731-A2BF-A4AB7B7C5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7D3BC94-28A3-4AA5-8A2F-7714C045B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E8478C3-F6BC-47F6-A124-46238E6EB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DA01E035-CC61-DE46-8810-7B336D6CA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1" b="20781"/>
          <a:stretch/>
        </p:blipFill>
        <p:spPr>
          <a:xfrm>
            <a:off x="0" y="1771495"/>
            <a:ext cx="12191999" cy="44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46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pic>
        <p:nvPicPr>
          <p:cNvPr id="9" name="Bildplatzhalter 6">
            <a:extLst>
              <a:ext uri="{FF2B5EF4-FFF2-40B4-BE49-F238E27FC236}">
                <a16:creationId xmlns:a16="http://schemas.microsoft.com/office/drawing/2014/main" id="{7325B616-A595-4044-B61C-2C83832696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11637" y="1771495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D2BA66-CD74-144C-4BC1-3D11C3E0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11.08.2022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0B4843-8529-40AC-91D7-1A4BB8DD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3E0C165-C7BC-4B16-AB2E-841A834FAC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11.08.2022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11.08.2022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r>
              <a:rPr lang="en-US" altLang="de-DE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11.08.2022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D31B7D2-72D7-4584-9E1D-C896F3037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184D0A0-F9AE-4DE8-93B5-D931514D5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250F1AF-1FD7-4D88-9BFD-F99141999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9E3CB95-5AA4-4029-85D2-613250CD8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11.08.2022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63EA95-D06F-4A58-BBF4-A8BCB33D0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C645939-A37B-48A5-A850-B6201CDBA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345F822-A858-4142-A00C-97ED86E3A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6879AFCD-C2DC-2C4F-81CE-2EDE6C724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1" b="20781"/>
          <a:stretch/>
        </p:blipFill>
        <p:spPr>
          <a:xfrm>
            <a:off x="0" y="1771495"/>
            <a:ext cx="12191999" cy="440387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741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6">
            <a:extLst>
              <a:ext uri="{FF2B5EF4-FFF2-40B4-BE49-F238E27FC236}">
                <a16:creationId xmlns:a16="http://schemas.microsoft.com/office/drawing/2014/main" id="{DDCCAF0E-46CF-8D4B-90D6-EC1C038CC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1" b="18732"/>
          <a:stretch/>
        </p:blipFill>
        <p:spPr>
          <a:xfrm>
            <a:off x="0" y="1771496"/>
            <a:ext cx="12191999" cy="4558315"/>
          </a:xfrm>
          <a:prstGeom prst="rect">
            <a:avLst/>
          </a:prstGeom>
        </p:spPr>
      </p:pic>
      <p:pic>
        <p:nvPicPr>
          <p:cNvPr id="11" name="Bildplatzhalter 6">
            <a:extLst>
              <a:ext uri="{FF2B5EF4-FFF2-40B4-BE49-F238E27FC236}">
                <a16:creationId xmlns:a16="http://schemas.microsoft.com/office/drawing/2014/main" id="{2048EB21-49D1-A542-AA6E-83D9D5869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1" b="18732"/>
          <a:stretch/>
        </p:blipFill>
        <p:spPr>
          <a:xfrm>
            <a:off x="0" y="1771496"/>
            <a:ext cx="12191999" cy="455831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11.08.2022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583FFA-934E-4C2D-91D1-BB910E35E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D6BC648-62DD-44FA-8A49-E2E4829502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11.08.2022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11.08.2022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11.08.2022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11.08.2022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11.08.2022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11.08.2022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11.08.2022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Vorname Name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1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11.08.2022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0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fld id="{6245B8D5-6333-46B0-B66F-CB871999619A}" type="datetime1">
              <a:rPr lang="de-DE" smtClean="0"/>
              <a:pPr/>
              <a:t>11.08.2022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66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7D87D278-3E19-1DE9-5E82-07BCA75DD6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4" b="25374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dirty="0"/>
              <a:t>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adversarial</a:t>
            </a:r>
            <a:r>
              <a:rPr lang="de-DE" dirty="0"/>
              <a:t> </a:t>
            </a:r>
            <a:r>
              <a:rPr lang="de-DE" dirty="0" err="1"/>
              <a:t>attack</a:t>
            </a:r>
            <a:r>
              <a:rPr lang="de-DE" dirty="0"/>
              <a:t> and </a:t>
            </a:r>
            <a:r>
              <a:rPr lang="de-DE" dirty="0" err="1"/>
              <a:t>defense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Karlsruhe Institute </a:t>
            </a:r>
            <a:r>
              <a:rPr lang="de-DE" dirty="0" err="1"/>
              <a:t>for</a:t>
            </a:r>
            <a:r>
              <a:rPr lang="de-DE" dirty="0"/>
              <a:t> Technology</a:t>
            </a:r>
          </a:p>
          <a:p>
            <a:r>
              <a:rPr lang="de-DE" dirty="0"/>
              <a:t>Xue </a:t>
            </a:r>
            <a:r>
              <a:rPr lang="de-DE" dirty="0" err="1"/>
              <a:t>Zhechang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502979"/>
                <a:ext cx="11125200" cy="448647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ea typeface="Cambria Math" panose="02040503050406030204" pitchFamily="18" charset="0"/>
                      </a:rPr>
                      <m:t>Find</m:t>
                    </m:r>
                    <m:r>
                      <m:rPr>
                        <m:nor/>
                      </m:rPr>
                      <a:rPr lang="en-US" altLang="zh-CN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CN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 dirty="0" smtClean="0">
                        <a:solidFill>
                          <a:srgbClr val="009900"/>
                        </a:solidFill>
                        <a:ea typeface="Cambria Math" panose="02040503050406030204" pitchFamily="18" charset="0"/>
                      </a:rPr>
                      <m:t>susceptible</m:t>
                    </m:r>
                    <m:r>
                      <m:rPr>
                        <m:nor/>
                      </m:rPr>
                      <a:rPr lang="en-US" altLang="zh-CN" b="1" dirty="0" smtClean="0">
                        <a:solidFill>
                          <a:srgbClr val="009900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 dirty="0" smtClean="0">
                        <a:solidFill>
                          <a:srgbClr val="009900"/>
                        </a:solidFill>
                        <a:ea typeface="Cambria Math" panose="02040503050406030204" pitchFamily="18" charset="0"/>
                      </a:rPr>
                      <m:t>region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the multivariate time series with m variables m ∈ [1, M]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the weight between label c and variable m</a:t>
                </a:r>
              </a:p>
              <a:p>
                <a:endParaRPr lang="en-US" altLang="zh-CN" b="0" dirty="0">
                  <a:ea typeface="Cambria Math" panose="02040503050406030204" pitchFamily="18" charset="0"/>
                </a:endParaRPr>
              </a:p>
              <a:p>
                <a:endParaRPr lang="en-US" altLang="zh-CN" b="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502979"/>
                <a:ext cx="11125200" cy="4486472"/>
              </a:xfrm>
              <a:blipFill>
                <a:blip r:embed="rId2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activation map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050D24-F10B-B6E3-56D3-3EA162FA2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231360"/>
            <a:ext cx="6665025" cy="30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7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1. Generating adversarial sample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2. Calculate the </a:t>
                </a:r>
                <a:r>
                  <a:rPr lang="en-US" altLang="zh-CN" b="1" dirty="0">
                    <a:solidFill>
                      <a:srgbClr val="009900"/>
                    </a:solidFill>
                  </a:rPr>
                  <a:t>distance</a:t>
                </a:r>
                <a:r>
                  <a:rPr lang="en-US" altLang="zh-CN" dirty="0"/>
                  <a:t>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2. Rank in descending order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3. Determine a proportion P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4. Replace P percent samples.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"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importance of adversarial sample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489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Adversarial training</a:t>
            </a:r>
          </a:p>
          <a:p>
            <a:endParaRPr lang="en-US" altLang="zh-CN" dirty="0"/>
          </a:p>
          <a:p>
            <a:r>
              <a:rPr lang="en-US" altLang="zh-CN" dirty="0"/>
              <a:t>Feature denoising</a:t>
            </a:r>
          </a:p>
          <a:p>
            <a:endParaRPr lang="en-US" altLang="zh-CN" dirty="0"/>
          </a:p>
          <a:p>
            <a:r>
              <a:rPr lang="en-US" altLang="zh-CN" dirty="0"/>
              <a:t>Non-linear transfer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Thermometer coding</a:t>
            </a:r>
          </a:p>
          <a:p>
            <a:pPr marL="355579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Encode-decode model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Defense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95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One of the most widely used defense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Training the model with </a:t>
                </a:r>
                <a:r>
                  <a:rPr lang="en-US" altLang="zh-CN" b="1" dirty="0">
                    <a:solidFill>
                      <a:srgbClr val="009900"/>
                    </a:solidFill>
                  </a:rPr>
                  <a:t>adversarial samples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Finding the parameter vector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 with high sensitivity and then minimize it.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𝑎𝑟𝑔𝑚𝑖𝑛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" t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385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Training denoising layer before max-pooling layers.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Gaussian Non-Local Means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rad>
                          </m:den>
                        </m:f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0FF0FC9-FD70-8305-6994-055B56452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" t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denoising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16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583512"/>
            <a:ext cx="10663335" cy="1420945"/>
          </a:xfrm>
        </p:spPr>
        <p:txBody>
          <a:bodyPr/>
          <a:lstStyle/>
          <a:p>
            <a:r>
              <a:rPr lang="en-US" altLang="zh-CN" dirty="0"/>
              <a:t>Thermometer coding</a:t>
            </a:r>
          </a:p>
          <a:p>
            <a:pPr lvl="1"/>
            <a:r>
              <a:rPr lang="en-US" altLang="zh-CN" dirty="0"/>
              <a:t>Transfer </a:t>
            </a:r>
            <a:r>
              <a:rPr lang="en-US" altLang="zh-CN" b="1" dirty="0">
                <a:solidFill>
                  <a:srgbClr val="009900"/>
                </a:solidFill>
              </a:rPr>
              <a:t>continuous</a:t>
            </a:r>
            <a:r>
              <a:rPr lang="en-US" altLang="zh-CN" dirty="0"/>
              <a:t> input to </a:t>
            </a:r>
            <a:r>
              <a:rPr lang="en-US" altLang="zh-CN" b="1" dirty="0">
                <a:solidFill>
                  <a:srgbClr val="009900"/>
                </a:solidFill>
              </a:rPr>
              <a:t>discrete</a:t>
            </a:r>
            <a:r>
              <a:rPr lang="en-US" altLang="zh-CN" dirty="0"/>
              <a:t> input</a:t>
            </a:r>
          </a:p>
          <a:p>
            <a:pPr lvl="1"/>
            <a:r>
              <a:rPr lang="en-US" altLang="zh-CN" dirty="0"/>
              <a:t>Characteristic: keep the shape information of the original time series.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Non-linear transfer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F8203C-A2AD-AA3B-6EEB-32DBCB85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56" y="3004457"/>
            <a:ext cx="7605419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1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Encode-decode model</a:t>
            </a:r>
          </a:p>
          <a:p>
            <a:pPr lvl="1"/>
            <a:r>
              <a:rPr lang="en-US" altLang="zh-CN" dirty="0"/>
              <a:t>Training this model to recover the original time series</a:t>
            </a:r>
          </a:p>
          <a:p>
            <a:pPr lvl="1"/>
            <a:r>
              <a:rPr lang="en-US" altLang="zh-CN" dirty="0"/>
              <a:t>Training time series model with decoded data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Non-linear transfer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BD910D-BA87-367C-DE6F-9DBB719B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8" y="2861955"/>
            <a:ext cx="4458086" cy="3231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DE7CE3-2A0C-A042-EA38-D18E740CA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822" y="3033413"/>
            <a:ext cx="7356850" cy="28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731" y="2839491"/>
            <a:ext cx="9158904" cy="767748"/>
          </a:xfrm>
        </p:spPr>
        <p:txBody>
          <a:bodyPr>
            <a:noAutofit/>
          </a:bodyPr>
          <a:lstStyle/>
          <a:p>
            <a:r>
              <a:rPr lang="en-US" altLang="zh-CN" sz="6000" dirty="0"/>
              <a:t>Conclusion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45548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56" y="2690202"/>
            <a:ext cx="10790819" cy="925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/>
              <a:t>Thank you for your attention!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3152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68BC78-35FC-C140-B867-2ACAF8BE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Adversarial</a:t>
            </a:r>
            <a:r>
              <a:rPr lang="de-DE" dirty="0"/>
              <a:t> </a:t>
            </a:r>
            <a:r>
              <a:rPr lang="de-DE" dirty="0" err="1"/>
              <a:t>attack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endParaRPr lang="de-DE" dirty="0"/>
          </a:p>
          <a:p>
            <a:r>
              <a:rPr lang="de-DE" dirty="0"/>
              <a:t>Defense</a:t>
            </a:r>
          </a:p>
          <a:p>
            <a:endParaRPr lang="de-DE" dirty="0"/>
          </a:p>
          <a:p>
            <a:r>
              <a:rPr lang="de-DE" dirty="0" err="1"/>
              <a:t>Conclusion</a:t>
            </a:r>
            <a:endParaRPr lang="de-DE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O</a:t>
            </a:r>
            <a:r>
              <a:rPr lang="en-US" altLang="zh-CN" dirty="0" err="1"/>
              <a:t>utline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626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Time series</a:t>
            </a:r>
          </a:p>
          <a:p>
            <a:endParaRPr lang="en-US" altLang="zh-CN" dirty="0"/>
          </a:p>
          <a:p>
            <a:r>
              <a:rPr lang="en-US" altLang="zh-CN" dirty="0"/>
              <a:t>Deep learning models</a:t>
            </a:r>
          </a:p>
          <a:p>
            <a:endParaRPr lang="en-US" altLang="zh-CN" dirty="0"/>
          </a:p>
          <a:p>
            <a:r>
              <a:rPr lang="en-US" altLang="zh-CN" dirty="0"/>
              <a:t>Adversarial attack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Example: Self-Driving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D3B535-6CE5-CEBE-F53E-8F50CDDD4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52" y="2510651"/>
            <a:ext cx="6411939" cy="35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4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White-box attacks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Fast gradient sign method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Basic iterative method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Black-box attacks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Random noise attack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Boundary attack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attack 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47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5562600" cy="4486472"/>
          </a:xfrm>
        </p:spPr>
        <p:txBody>
          <a:bodyPr/>
          <a:lstStyle/>
          <a:p>
            <a:r>
              <a:rPr lang="es-ES" altLang="zh-CN" b="1" dirty="0">
                <a:solidFill>
                  <a:srgbClr val="009900"/>
                </a:solidFill>
              </a:rPr>
              <a:t>One-step</a:t>
            </a:r>
            <a:r>
              <a:rPr lang="es-ES" altLang="zh-CN" dirty="0"/>
              <a:t> gradient update</a:t>
            </a:r>
          </a:p>
          <a:p>
            <a:endParaRPr lang="es-ES" altLang="zh-CN" dirty="0"/>
          </a:p>
          <a:p>
            <a:r>
              <a:rPr lang="en-US" altLang="zh-CN" dirty="0"/>
              <a:t>X ′ = X + </a:t>
            </a:r>
            <a:r>
              <a:rPr lang="el-GR" altLang="zh-CN" dirty="0"/>
              <a:t>η </a:t>
            </a:r>
            <a:endParaRPr lang="es-ES" altLang="zh-CN" dirty="0"/>
          </a:p>
          <a:p>
            <a:pPr marL="0" indent="0">
              <a:buNone/>
            </a:pPr>
            <a:endParaRPr lang="es-ES" altLang="zh-CN" dirty="0"/>
          </a:p>
          <a:p>
            <a:r>
              <a:rPr lang="es-ES" altLang="zh-CN" dirty="0"/>
              <a:t>η = ϵ · sign(∇͓ L(X, Y ))</a:t>
            </a:r>
          </a:p>
          <a:p>
            <a:pPr marL="0" indent="0">
              <a:buNone/>
            </a:pPr>
            <a:endParaRPr lang="es-ES" altLang="zh-CN" dirty="0"/>
          </a:p>
          <a:p>
            <a:pPr lvl="1"/>
            <a:r>
              <a:rPr lang="es-ES" altLang="zh-CN" dirty="0"/>
              <a:t>ϵ is the magnitude of the perturbation</a:t>
            </a:r>
          </a:p>
          <a:p>
            <a:pPr marL="355579" lvl="1" indent="0">
              <a:buNone/>
            </a:pPr>
            <a:endParaRPr lang="es-ES" altLang="zh-CN" dirty="0"/>
          </a:p>
          <a:p>
            <a:pPr lvl="1"/>
            <a:r>
              <a:rPr lang="es-ES" altLang="zh-CN" dirty="0"/>
              <a:t>L(X, Y) is the loss function corresponding to the sample X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 gradient sign method (FGSM)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F28962-FCF4-DA77-9323-674CD9BA3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81" y="3659287"/>
            <a:ext cx="4178372" cy="2670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02A656-F8F3-E788-1C10-A14CB90DC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42" y="1113278"/>
            <a:ext cx="4263692" cy="254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5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9900"/>
                </a:solidFill>
              </a:rPr>
              <a:t>Iterate</a:t>
            </a:r>
            <a:r>
              <a:rPr lang="en-US" altLang="zh-CN" dirty="0"/>
              <a:t> in smaller step sizes</a:t>
            </a:r>
          </a:p>
          <a:p>
            <a:endParaRPr lang="en-US" altLang="zh-CN" dirty="0"/>
          </a:p>
          <a:p>
            <a:r>
              <a:rPr lang="en-US" altLang="zh-CN" dirty="0"/>
              <a:t>α is the per-step small perturbation</a:t>
            </a:r>
          </a:p>
          <a:p>
            <a:r>
              <a:rPr lang="en-US" altLang="zh-CN" dirty="0"/>
              <a:t>ϵ is the amount of maximum perturbation</a:t>
            </a:r>
          </a:p>
          <a:p>
            <a:r>
              <a:rPr lang="en-US" altLang="zh-CN" dirty="0"/>
              <a:t>I is the number of iterations.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iterative method (BIM)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55DD11-EC2E-395B-8574-CFDABE46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581" y="3234252"/>
            <a:ext cx="6646019" cy="2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9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E0BB296C-B2D1-EE9F-54A3-75959E9EF8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252216"/>
              </p:ext>
            </p:extLst>
          </p:nvPr>
        </p:nvGraphicFramePr>
        <p:xfrm>
          <a:off x="836313" y="1946631"/>
          <a:ext cx="4607766" cy="3185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5922">
                  <a:extLst>
                    <a:ext uri="{9D8B030D-6E8A-4147-A177-3AD203B41FA5}">
                      <a16:colId xmlns:a16="http://schemas.microsoft.com/office/drawing/2014/main" val="3607883675"/>
                    </a:ext>
                  </a:extLst>
                </a:gridCol>
                <a:gridCol w="1535922">
                  <a:extLst>
                    <a:ext uri="{9D8B030D-6E8A-4147-A177-3AD203B41FA5}">
                      <a16:colId xmlns:a16="http://schemas.microsoft.com/office/drawing/2014/main" val="124258668"/>
                    </a:ext>
                  </a:extLst>
                </a:gridCol>
                <a:gridCol w="1535922">
                  <a:extLst>
                    <a:ext uri="{9D8B030D-6E8A-4147-A177-3AD203B41FA5}">
                      <a16:colId xmlns:a16="http://schemas.microsoft.com/office/drawing/2014/main" val="1101780885"/>
                    </a:ext>
                  </a:extLst>
                </a:gridCol>
              </a:tblGrid>
              <a:tr h="106173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Generating time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Effect on accuracy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229484"/>
                  </a:ext>
                </a:extLst>
              </a:tr>
              <a:tr h="1061735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FGSM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Short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Less effective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028986"/>
                  </a:ext>
                </a:extLst>
              </a:tr>
              <a:tr h="1061735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BIM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Long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Effective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544358"/>
                  </a:ext>
                </a:extLst>
              </a:tr>
            </a:tbl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FGSM </a:t>
            </a:r>
            <a:r>
              <a:rPr lang="en-US" altLang="zh-CN" dirty="0" err="1"/>
              <a:t>v.s</a:t>
            </a:r>
            <a:r>
              <a:rPr lang="en-US" altLang="zh-CN" dirty="0"/>
              <a:t>. BIM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AC5403-9432-7774-A89E-2ED3EF51E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010" y="1811150"/>
            <a:ext cx="5569965" cy="34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2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FF0FC9-FD70-8305-6994-055B5645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3512"/>
            <a:ext cx="4169229" cy="4486472"/>
          </a:xfrm>
        </p:spPr>
        <p:txBody>
          <a:bodyPr/>
          <a:lstStyle/>
          <a:p>
            <a:r>
              <a:rPr lang="en-US" altLang="zh-CN" dirty="0"/>
              <a:t>Generating random noise data</a:t>
            </a:r>
          </a:p>
          <a:p>
            <a:endParaRPr lang="en-US" altLang="zh-CN" dirty="0"/>
          </a:p>
          <a:p>
            <a:r>
              <a:rPr lang="en-US" altLang="zh-CN" dirty="0"/>
              <a:t>Even a tiny perturbation can misguide the decision of the model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noise attack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201EC1-D769-2818-73F4-AB6E3D42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50"/>
          <a:stretch/>
        </p:blipFill>
        <p:spPr>
          <a:xfrm>
            <a:off x="4907901" y="1892014"/>
            <a:ext cx="6534541" cy="40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17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690BEE5-006A-23B5-8E35-D2E1AA64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203" y="2342946"/>
            <a:ext cx="9035704" cy="3856951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ADD4BE-0305-C309-B239-28941A9A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11.08.2022</a:t>
            </a:fld>
            <a:endParaRPr lang="en-US" noProof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9695B-326A-F602-6760-572FDED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EA2944-D6EF-7EC3-C50E-4D779FDC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Boundary attack</a:t>
            </a:r>
            <a:endParaRPr lang="zh-CN" altLang="en-US" dirty="0"/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D8B8FD6C-6514-C02D-7253-CE01CFA0EE5E}"/>
              </a:ext>
            </a:extLst>
          </p:cNvPr>
          <p:cNvSpPr txBox="1">
            <a:spLocks/>
          </p:cNvSpPr>
          <p:nvPr/>
        </p:nvSpPr>
        <p:spPr>
          <a:xfrm>
            <a:off x="533400" y="1583512"/>
            <a:ext cx="10747310" cy="4486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Get the whole </a:t>
            </a:r>
            <a:r>
              <a:rPr lang="en-US" altLang="zh-CN" b="1" dirty="0">
                <a:solidFill>
                  <a:srgbClr val="009900"/>
                </a:solidFill>
              </a:rPr>
              <a:t>decision boundary </a:t>
            </a:r>
            <a:r>
              <a:rPr lang="en-US" altLang="zh-CN" dirty="0"/>
              <a:t>of the label of the original data.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033169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829</TotalTime>
  <Words>437</Words>
  <Application>Microsoft Office PowerPoint</Application>
  <PresentationFormat>宽屏</PresentationFormat>
  <Paragraphs>155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Arial</vt:lpstr>
      <vt:lpstr>Calibri</vt:lpstr>
      <vt:lpstr>Cambria Math</vt:lpstr>
      <vt:lpstr>Folienmaster_Fächer</vt:lpstr>
      <vt:lpstr>Folienmaster_Form</vt:lpstr>
      <vt:lpstr>Folienmaster_Punkte</vt:lpstr>
      <vt:lpstr>PowerPoint 演示文稿</vt:lpstr>
      <vt:lpstr>Outline</vt:lpstr>
      <vt:lpstr>Introduction</vt:lpstr>
      <vt:lpstr>Adversarial attack methods</vt:lpstr>
      <vt:lpstr>Fast gradient sign method (FGSM)</vt:lpstr>
      <vt:lpstr>Basic iterative method (BIM)</vt:lpstr>
      <vt:lpstr>FGSM v.s. BIM</vt:lpstr>
      <vt:lpstr>Random noise attack</vt:lpstr>
      <vt:lpstr>Boundary attack</vt:lpstr>
      <vt:lpstr>Class activation map</vt:lpstr>
      <vt:lpstr>The importance of adversarial sample </vt:lpstr>
      <vt:lpstr>Defense</vt:lpstr>
      <vt:lpstr>Adversarial training</vt:lpstr>
      <vt:lpstr>Feature denoising</vt:lpstr>
      <vt:lpstr>Non-linear transfer</vt:lpstr>
      <vt:lpstr>Non-linear transfer</vt:lpstr>
      <vt:lpstr>Conclusion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薛 哲畅</cp:lastModifiedBy>
  <cp:revision>83</cp:revision>
  <dcterms:created xsi:type="dcterms:W3CDTF">2017-12-07T14:50:50Z</dcterms:created>
  <dcterms:modified xsi:type="dcterms:W3CDTF">2022-08-11T00:48:54Z</dcterms:modified>
</cp:coreProperties>
</file>